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6" r:id="rId11"/>
    <p:sldId id="261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Оценивание сочинений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Профильная площадка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76672"/>
          <a:ext cx="8229600" cy="4896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39136"/>
                <a:gridCol w="1090464"/>
              </a:tblGrid>
              <a:tr h="52885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К5. Оригинальность сочинения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9493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800" dirty="0"/>
                        <a:t>Выпускник демонстрирует творческий, нестандартный подход к раскрытию темы (в сочинении отмечаются интересные мысли, или неожиданные и вместе с тем убедительные аргументы, или свежие наблюдения и проч.) или яркость стиля.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/>
                        <a:t>1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28192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800"/>
                        <a:t>Выпускник не демонстрирует самостоятельности мышления, и/или творческого, нестандартного подхода, и/или оригинальности стиля.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/>
                        <a:t>0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Критерий №5 «Грамотность»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Данный критерий позволяет оценить грамотность выпускника. </a:t>
            </a:r>
          </a:p>
          <a:p>
            <a:r>
              <a:rPr lang="ru-RU" smtClean="0"/>
              <a:t>«</a:t>
            </a:r>
            <a:r>
              <a:rPr lang="ru-RU" b="1" smtClean="0"/>
              <a:t>Незачет» ставится, если грамматические, орфографические и пунктуационные ошибки, допущенные в сочинении, затрудняют чтение и понимание текста (в сумме более 5 ошибок на 100 слов). 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404665"/>
          <a:ext cx="8229600" cy="58894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7128"/>
                <a:gridCol w="1162472"/>
              </a:tblGrid>
              <a:tr h="535405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К6. Речевые нормы 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405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800" dirty="0"/>
                        <a:t>Допущено не более 2 речевых ошибок.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/>
                        <a:t>2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5405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800" dirty="0"/>
                        <a:t>Допущены 3-4 речевые ошибки.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/>
                        <a:t>1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5405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800" dirty="0"/>
                        <a:t>Допущено 5 и более речевых ошибок.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/>
                        <a:t>0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54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К7. Орфографические нормы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0810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800" dirty="0"/>
                        <a:t>Орфографических ошибок нет, или допущена 1 негрубая ошибка.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/>
                        <a:t>3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5405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800" dirty="0"/>
                        <a:t>Допущены 2-3 орфографические ошибки.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/>
                        <a:t>2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5405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800" dirty="0"/>
                        <a:t>Допущено 4-5 орфографических ошибок.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/>
                        <a:t>1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0810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800"/>
                        <a:t>Допущено более 5 орфографических ошибок. 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/>
                        <a:t>0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8640"/>
          <a:ext cx="8229600" cy="4824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3112"/>
                <a:gridCol w="1306488"/>
              </a:tblGrid>
              <a:tr h="5297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К8. Пунктуационные нормы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6380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Пунктуационных ошибок нет, или допущена 1 негрубая ошибка.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/>
                        <a:t>3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762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Допущены 2-3 пунктуационные ошибки.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2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762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Допущено 4-5 пунктуационных ошибок.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644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Допущено более 5 пунктуационных ошибок.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7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К9. Грамматические нормы 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8350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Допущено не более 2 грамматических ошибок.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2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762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400"/>
                        <a:t>Допущены 3-4 грамматические ошибки.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8352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400"/>
                        <a:t>Допущено 5 и более грамматических ошибок. 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3112"/>
                <a:gridCol w="1306488"/>
              </a:tblGrid>
              <a:tr h="37084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К10. Фактическая точность в фоновом материале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800" dirty="0"/>
                        <a:t>Фактические ошибки отсутствуют.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/>
                        <a:t>1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800" dirty="0"/>
                        <a:t>Допущены фактические ошибки в фоновом материале (одна и более).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/>
                        <a:t>0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/>
                        <a:t>МАКСИМАЛЬНЫЙ БАЛЛ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/>
                        <a:t>20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Рекомендации по переводу баллов в 10-балльную </a:t>
            </a:r>
            <a:r>
              <a:rPr lang="ru-RU" b="1" dirty="0" smtClean="0"/>
              <a:t>шкалу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31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/>
                        <a:t>Отметка по десятибалльной системе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3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8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9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Первичный балл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0-4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5-6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7-8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9-10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11-12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13-14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15-16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17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18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19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20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Критерий №1 «Соответствие теме»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Данный критерий нацеливает на проверку содержания сочинения. </a:t>
            </a:r>
          </a:p>
          <a:p>
            <a:r>
              <a:rPr lang="ru-RU" dirty="0" smtClean="0"/>
              <a:t>Выпускник должен рассуждать на предложенную тему, выбрав путь ее раскрытия (например, отвечает на вопрос, поставленный в теме, или размышляет над предложенной проблемой, или строит высказывание на основе связанных с темой тезисов и т.п.). </a:t>
            </a:r>
          </a:p>
          <a:p>
            <a:r>
              <a:rPr lang="ru-RU" dirty="0" smtClean="0"/>
              <a:t>«</a:t>
            </a:r>
            <a:r>
              <a:rPr lang="ru-RU" b="1" dirty="0" smtClean="0"/>
              <a:t>Незачет» ставится только в случае, если сочинение не соответствует теме или в нем не прослеживается конкретной цели высказывания, т.е. коммуникативного замысла. Во всех остальных случаях выставляется «зачет».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60648"/>
          <a:ext cx="8229600" cy="586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1104"/>
                <a:gridCol w="1378496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Критерии оценивания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Баллы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К1. Соответствие теме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Выпускник в той или иной форме рассуждает на предложенную тему, выбрав убедительный путь ее раскрытия (например, отвечает на вопрос, поставленный в теме, или размышляет над предложенной проблемой, или строит высказывание на основе связанных с темой тезисов и т.п.), коммуникативный замысел сочинения выражен ясно.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2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400"/>
                        <a:t>Выпускник поверхностно рассуждает на предложенную тему, коммуникативный замысел сочинения прослеживается.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Сочинение не соответствует теме,</a:t>
                      </a:r>
                    </a:p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и/или коммуникативный замысел сочинения не прослеживается.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Критерий №2 «Аргументация. Привлечение литературного материала»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Данный критерий нацеливает на проверку умения использовать литературный материал для построения рассуждения на предложенную тему и для аргументации своей позиции. </a:t>
            </a:r>
          </a:p>
          <a:p>
            <a:r>
              <a:rPr lang="ru-RU" dirty="0" smtClean="0"/>
              <a:t>Выпускник должен строить рассуждение, привлекая для аргументации </a:t>
            </a:r>
            <a:r>
              <a:rPr lang="ru-RU" b="1" u="sng" dirty="0" smtClean="0"/>
              <a:t>не менее одного </a:t>
            </a:r>
            <a:r>
              <a:rPr lang="ru-RU" dirty="0" smtClean="0"/>
              <a:t>произведения отечественной или мировой литературы, избирая свой путь использования литературного материала; при этом он может показать разный уровень осмысления художественного текста: от элементов смыслового анализа (например, тематика, проблематика, сюжет, характеры и т.п.) до комплексного анализа произведения в единстве формы и содержания и его интерпретации в аспекте выбранной темы. </a:t>
            </a:r>
          </a:p>
          <a:p>
            <a:r>
              <a:rPr lang="ru-RU" dirty="0" smtClean="0"/>
              <a:t>«</a:t>
            </a:r>
            <a:r>
              <a:rPr lang="ru-RU" b="1" dirty="0" smtClean="0"/>
              <a:t>Незачет» ставится при том условии, что сочинение написано без привлечения литературного материала, или в нем существенно искажено содержание произведения, или литературные произведения лишь упоминаются в работе, не становясь опорой для рассуждения. Во всех остальных случаях выставляется «зачет».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665"/>
          <a:ext cx="8229600" cy="6381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99176"/>
                <a:gridCol w="730424"/>
              </a:tblGrid>
              <a:tr h="34660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К2. Аргументация. Привлечение литературного материала 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4968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Выпускник при раскрытии темы сочинения строит рассуждение на основе не менее одного произведения отечественной или мировой литературы по собственному выбору, определяя свой путь использования литературного материала; показывает разный уровень его осмысления: от элементов смыслового анализа (например, тематика, проблематика, сюжет, характеры и т.п.) до комплексного анализа художественного текста в единстве формы и содержания.</a:t>
                      </a:r>
                    </a:p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Допущено не более 1 фактической ошибки, связанной со знанием литературного материала (ошибка в написании автора и названия произведения, имен персонажей и топонимов произведения, в изложении сюжетной линии, литературных и исторических фактов и т.п.)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0662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Выпускник строит рассуждение с опорой на литературный материал, но ограничивается общими высказываниями по поводу художественного произведения;</a:t>
                      </a:r>
                    </a:p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и/или ограничивается только пересказом художественного произведения;</a:t>
                      </a:r>
                    </a:p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и/или допущены 2-4 фактические ошибки, связанные со знанием литературного материала.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9494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сочинение написано без привлечения литературного материала,</a:t>
                      </a:r>
                    </a:p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или литературные произведения лишь упоминаются в работе, не становясь опорой для рассуждения,</a:t>
                      </a:r>
                    </a:p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и/или сочинение содержит 5 и более фактических ошибок.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Критерий №3 «Композиция и логика рассуждения»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Данный критерий нацеливает на проверку умения логично выстраивать рассуждение на предложенную тему. </a:t>
            </a:r>
          </a:p>
          <a:p>
            <a:r>
              <a:rPr lang="ru-RU" dirty="0" smtClean="0"/>
              <a:t>Выпускник должен аргументировать высказанные мысли, стараясь выдерживать соотношение между тезисом и доказательствами. </a:t>
            </a:r>
          </a:p>
          <a:p>
            <a:r>
              <a:rPr lang="ru-RU" dirty="0" smtClean="0"/>
              <a:t>«</a:t>
            </a:r>
            <a:r>
              <a:rPr lang="ru-RU" b="1" dirty="0" smtClean="0"/>
              <a:t>Незачет» ставится при условии, если грубые логические нарушения мешают пониманию смысла сказанного или отсутствует </a:t>
            </a:r>
            <a:r>
              <a:rPr lang="ru-RU" b="1" dirty="0" err="1" smtClean="0"/>
              <a:t>тезисно-доказательная</a:t>
            </a:r>
            <a:r>
              <a:rPr lang="ru-RU" b="1" dirty="0" smtClean="0"/>
              <a:t> часть. Во всех остальных случаях выставляется «зачет».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229600" cy="5184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11144"/>
                <a:gridCol w="1018456"/>
              </a:tblGrid>
              <a:tr h="43812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К3. Композиция и логика рассуждения 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0063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000" dirty="0"/>
                        <a:t>Сочинение отличается композиционной цельностью, логичностью изложения мыслей и соразмерностью частей, внутри смысловых частей нет нарушений последовательности и необоснованных повторов.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/>
                        <a:t>2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280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000" dirty="0"/>
                        <a:t>Сочинение отличается композиционной цельностью, его части логически связаны между собой, но внутри смысловых частей есть нарушения последовательности и необоснованные повторы,</a:t>
                      </a:r>
                    </a:p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000" dirty="0"/>
                        <a:t>и/или в сочинении прослеживается композиционный замысел, но есть нарушения композиционной связи между смысловыми частями,</a:t>
                      </a:r>
                    </a:p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000" dirty="0"/>
                        <a:t>и/или мысль повторяется и не развивается.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/>
                        <a:t>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6104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000"/>
                        <a:t>Грубые логические нарушения мешают пониманию смысла написанного, или отсутствует тезисно-доказательная часть, или аргументация не убедительна.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/>
                        <a:t>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Критерий №4 «Качество письменной речи»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Данный критерий нацеливает на проверку речевого оформления текста сочинения. </a:t>
            </a:r>
          </a:p>
          <a:p>
            <a:r>
              <a:rPr lang="ru-RU" dirty="0" smtClean="0"/>
              <a:t>Выпускник должен точно выражать мысли, используя разнообразную лексику и различные грамматические конструкции, при необходимости уместно употреблять термины, избегать речевых штампов. </a:t>
            </a:r>
          </a:p>
          <a:p>
            <a:r>
              <a:rPr lang="ru-RU" dirty="0" smtClean="0"/>
              <a:t>«</a:t>
            </a:r>
            <a:r>
              <a:rPr lang="ru-RU" b="1" dirty="0" smtClean="0"/>
              <a:t>Незачет» ставится при условии, если низкое качество речи, в том числе речевые ошибки, существенно затрудняет понимание смысла сочинения. Во </a:t>
            </a:r>
            <a:r>
              <a:rPr lang="ru-RU" dirty="0" smtClean="0"/>
              <a:t>всех остальных случаях выставляется «</a:t>
            </a:r>
            <a:r>
              <a:rPr lang="ru-RU" b="1" dirty="0" smtClean="0"/>
              <a:t>зачет».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665"/>
          <a:ext cx="8229600" cy="5589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7128"/>
                <a:gridCol w="1162472"/>
              </a:tblGrid>
              <a:tr h="471735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К4. Качество письменной речи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1091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Выпускник точно выражает мысли, используя разнообразную лексику и различные грамматические конструкции, при необходимости уместно употребляет термины, избегает штампов.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/>
                        <a:t>2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95818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Выпускник точно выражает мысли, но его речь характеризуется бедностью словаря и однообразием грамматического строя речи.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/>
                        <a:t>1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61091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Низкое качество речи существенно затрудняет понимание смысла, или сочинение написано бедным, примитивным языком, или изобилует просторечными выражениями и вульгаризмами.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/>
                        <a:t>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1090</Words>
  <Application>Microsoft Office PowerPoint</Application>
  <PresentationFormat>Экран (4:3)</PresentationFormat>
  <Paragraphs>128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Оценивание сочинений</vt:lpstr>
      <vt:lpstr>Критерий №1 «Соответствие теме» </vt:lpstr>
      <vt:lpstr>Слайд 3</vt:lpstr>
      <vt:lpstr>Критерий №2 «Аргументация. Привлечение литературного материала» </vt:lpstr>
      <vt:lpstr>Слайд 5</vt:lpstr>
      <vt:lpstr>Критерий №3 «Композиция и логика рассуждения» </vt:lpstr>
      <vt:lpstr>Слайд 7</vt:lpstr>
      <vt:lpstr>Критерий №4 «Качество письменной речи» </vt:lpstr>
      <vt:lpstr>Слайд 9</vt:lpstr>
      <vt:lpstr>Слайд 10</vt:lpstr>
      <vt:lpstr>Критерий №5 «Грамотность» </vt:lpstr>
      <vt:lpstr>Слайд 12</vt:lpstr>
      <vt:lpstr>Слайд 13</vt:lpstr>
      <vt:lpstr>Слайд 14</vt:lpstr>
      <vt:lpstr>Рекомендации по переводу баллов в 10-балльную шкалу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Оценивание сочинений</dc:title>
  <dc:creator>Инесса</dc:creator>
  <cp:lastModifiedBy>Инесса</cp:lastModifiedBy>
  <cp:revision>6</cp:revision>
  <dcterms:created xsi:type="dcterms:W3CDTF">2014-10-29T11:44:06Z</dcterms:created>
  <dcterms:modified xsi:type="dcterms:W3CDTF">2014-11-01T17:20:26Z</dcterms:modified>
</cp:coreProperties>
</file>